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471" r:id="rId3"/>
    <p:sldId id="744" r:id="rId4"/>
    <p:sldId id="640" r:id="rId5"/>
    <p:sldId id="643" r:id="rId6"/>
    <p:sldId id="638" r:id="rId7"/>
    <p:sldId id="745" r:id="rId8"/>
    <p:sldId id="746" r:id="rId9"/>
    <p:sldId id="644" r:id="rId10"/>
    <p:sldId id="733" r:id="rId11"/>
    <p:sldId id="734" r:id="rId12"/>
    <p:sldId id="654" r:id="rId13"/>
    <p:sldId id="708" r:id="rId14"/>
    <p:sldId id="747" r:id="rId15"/>
    <p:sldId id="663" r:id="rId16"/>
    <p:sldId id="667" r:id="rId17"/>
    <p:sldId id="668" r:id="rId18"/>
    <p:sldId id="669" r:id="rId19"/>
    <p:sldId id="670" r:id="rId20"/>
    <p:sldId id="672" r:id="rId21"/>
    <p:sldId id="748" r:id="rId22"/>
    <p:sldId id="749" r:id="rId23"/>
    <p:sldId id="750" r:id="rId24"/>
    <p:sldId id="751" r:id="rId25"/>
    <p:sldId id="752" r:id="rId26"/>
    <p:sldId id="753" r:id="rId27"/>
    <p:sldId id="754" r:id="rId28"/>
    <p:sldId id="647" r:id="rId29"/>
    <p:sldId id="735" r:id="rId30"/>
    <p:sldId id="736" r:id="rId31"/>
    <p:sldId id="737" r:id="rId32"/>
    <p:sldId id="738" r:id="rId33"/>
    <p:sldId id="739" r:id="rId34"/>
    <p:sldId id="740" r:id="rId35"/>
    <p:sldId id="742" r:id="rId36"/>
    <p:sldId id="743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1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640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9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954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448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960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4276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37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36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656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41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30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48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31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81351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6668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9286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64261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9001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6779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9004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695969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088118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792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867516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38455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93406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5926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1853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4276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3357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528075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733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7636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1118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060692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6332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9/14/2023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9/14/2023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5.xml"/><Relationship Id="rId10" Type="http://schemas.openxmlformats.org/officeDocument/2006/relationships/image" Target="../media/image5.emf"/><Relationship Id="rId4" Type="http://schemas.openxmlformats.org/officeDocument/2006/relationships/slide" Target="slide14.xml"/><Relationship Id="rId9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4. </a:t>
            </a:r>
            <a:r>
              <a:rPr lang="zh-TW" altLang="en-US" sz="6000" b="1" dirty="0" smtClean="0">
                <a:latin typeface="+mn-ea"/>
              </a:rPr>
              <a:t>比較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dirty="0" smtClean="0">
                <a:latin typeface="+mn-ea"/>
              </a:rPr>
              <a:t>示例三）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15" y="2945111"/>
            <a:ext cx="3222172" cy="322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30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5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31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5226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57469" y="2390204"/>
            <a:ext cx="4500000" cy="25561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4984140" y="2448064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297960" y="992373"/>
            <a:ext cx="9219018" cy="131181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5" name="文字方塊 34"/>
          <p:cNvSpPr txBox="1"/>
          <p:nvPr/>
        </p:nvSpPr>
        <p:spPr>
          <a:xfrm>
            <a:off x="1688938" y="1017204"/>
            <a:ext cx="8505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歷史科</a:t>
            </a:r>
          </a:p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2077690" y="1476755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圓角矩形 37"/>
          <p:cNvSpPr/>
          <p:nvPr/>
        </p:nvSpPr>
        <p:spPr>
          <a:xfrm>
            <a:off x="8168973" y="1486835"/>
            <a:ext cx="1654747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3" name="群組 42"/>
          <p:cNvGrpSpPr/>
          <p:nvPr/>
        </p:nvGrpSpPr>
        <p:grpSpPr>
          <a:xfrm>
            <a:off x="4357669" y="2998163"/>
            <a:ext cx="3099600" cy="720000"/>
            <a:chOff x="-223397" y="4561161"/>
            <a:chExt cx="3099600" cy="749182"/>
          </a:xfrm>
        </p:grpSpPr>
        <p:sp>
          <p:nvSpPr>
            <p:cNvPr id="44" name="圓角矩形 43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23484" y="4561161"/>
              <a:ext cx="1132594" cy="72923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比較</a:t>
              </a:r>
              <a:endParaRPr lang="en-HK" altLang="zh-TW" sz="3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50" name="群組 49"/>
          <p:cNvGrpSpPr/>
          <p:nvPr/>
        </p:nvGrpSpPr>
        <p:grpSpPr>
          <a:xfrm>
            <a:off x="4357669" y="3787835"/>
            <a:ext cx="3099600" cy="720000"/>
            <a:chOff x="-223397" y="4549454"/>
            <a:chExt cx="3099600" cy="760889"/>
          </a:xfrm>
        </p:grpSpPr>
        <p:sp>
          <p:nvSpPr>
            <p:cNvPr id="63" name="圓角矩形 62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6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13081" y="4549454"/>
              <a:ext cx="2626644" cy="72923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不同之處</a:t>
              </a:r>
              <a:endParaRPr lang="zh-TW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3595411" y="5653083"/>
            <a:ext cx="4624117" cy="720000"/>
            <a:chOff x="-223397" y="4705343"/>
            <a:chExt cx="3099600" cy="491398"/>
          </a:xfrm>
        </p:grpSpPr>
        <p:sp>
          <p:nvSpPr>
            <p:cNvPr id="74" name="圓角矩形 73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76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話語類型：比較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" name="向下箭號圖說文字 1"/>
          <p:cNvSpPr/>
          <p:nvPr/>
        </p:nvSpPr>
        <p:spPr>
          <a:xfrm>
            <a:off x="4069239" y="2969671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86593" y="691601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596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27659" y="2374740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1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985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3384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</a:t>
            </a:r>
            <a:r>
              <a:rPr lang="zh-TW" altLang="en-US" sz="2400" b="1" dirty="0">
                <a:latin typeface="+mn-ea"/>
              </a:rPr>
              <a:t>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思考比較的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745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要比較甚麼？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及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有甚麼相同及／或不同？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6511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28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9" name="圓角矩形 8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78721" y="296300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sp>
        <p:nvSpPr>
          <p:cNvPr id="12" name="圓角矩形 11"/>
          <p:cNvSpPr/>
          <p:nvPr/>
        </p:nvSpPr>
        <p:spPr>
          <a:xfrm>
            <a:off x="5131345" y="3333530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列出兩者相同之處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378720" y="4436234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31345" y="4890241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87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1424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5" name="圓角矩形 14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87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92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1" name="圓角矩形 10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328612" y="11587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541060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兩者相同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318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如：政府門診的收費比私人診所的便宜，</a:t>
            </a:r>
            <a:r>
              <a:rPr lang="zh-TW" altLang="en-US" sz="2000" b="1" dirty="0"/>
              <a:t>政府門診每次收費約幾十元，但私人診所收費可能需要幾百元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如：網上講座的名額比實體的較多</a:t>
            </a:r>
            <a:r>
              <a:rPr lang="zh-TW" altLang="en-US" sz="2000" dirty="0" smtClean="0"/>
              <a:t>，</a:t>
            </a:r>
            <a:r>
              <a:rPr lang="zh-TW" altLang="en-US" sz="2000" b="1" dirty="0" smtClean="0"/>
              <a:t>因為</a:t>
            </a:r>
            <a:r>
              <a:rPr lang="zh-TW" altLang="en-US" sz="2000" b="1" dirty="0"/>
              <a:t>網上形式不受場地面積限制</a:t>
            </a:r>
            <a:r>
              <a:rPr lang="zh-TW" altLang="en-US" sz="2000" dirty="0" smtClean="0"/>
              <a:t>。</a:t>
            </a:r>
            <a:endParaRPr lang="zh-TW" altLang="en-US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如：欖球的裝備較簡單，</a:t>
            </a:r>
            <a:r>
              <a:rPr lang="zh-TW" altLang="en-US" sz="2000" b="1" dirty="0"/>
              <a:t>球員只會穿戴軟式護具及牙膠等</a:t>
            </a:r>
            <a:r>
              <a:rPr lang="zh-TW" altLang="en-US" sz="2000" dirty="0"/>
              <a:t>，但美式足球的裝備則較完整，</a:t>
            </a:r>
            <a:r>
              <a:rPr lang="zh-TW" altLang="en-US" sz="2000" b="1" dirty="0"/>
              <a:t>例如有堅硬的頭盔、護肩及護頸等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如：平板電腦的機身較筆記型電腦的輕巧及薄，</a:t>
            </a:r>
            <a:r>
              <a:rPr lang="zh-TW" altLang="en-US" sz="2000" b="1" dirty="0"/>
              <a:t>外出時更加方便攜帶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17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5" y="2553388"/>
            <a:ext cx="8058978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在日常生活及學習中，我們經常需要就兩個或更多主題的細節，指出它們相同及不同之處，並加以說明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在日常生活中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，我們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會從多角度比較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不同事物，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從而作出選擇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學習時，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同學經常需要將資料比較及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分析，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然後將資料有條理地展現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有條理地比較能令表達的內容更清晰，聆聽者也易於明白。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9632133" y="5927782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330350" y="255338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38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如：先比較食品牌子的味道及價錢，再比較生產地、包裝、</a:t>
            </a:r>
            <a:r>
              <a:rPr lang="zh-TW" altLang="en-US" dirty="0" smtClean="0"/>
              <a:t>材料</a:t>
            </a:r>
            <a:r>
              <a:rPr lang="zh-TW" altLang="en-US" dirty="0"/>
              <a:t>、</a:t>
            </a:r>
            <a:r>
              <a:rPr lang="zh-TW" altLang="en-US" dirty="0" smtClean="0"/>
              <a:t>成份</a:t>
            </a:r>
            <a:r>
              <a:rPr lang="zh-TW" altLang="en-US" dirty="0"/>
              <a:t>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如：先比較吸塵機的常用功能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，再比較各自特有的功能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如：先比較活動的目的、對象、日期及場地等背景資料，再比較活動需要準備的物資</a:t>
            </a:r>
            <a:r>
              <a:rPr lang="zh-TW" altLang="en-US" dirty="0" smtClean="0"/>
              <a:t>、安排</a:t>
            </a:r>
            <a:r>
              <a:rPr lang="zh-TW" altLang="en-US" dirty="0"/>
              <a:t>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如：先比較人物的外型，再比較人物的性格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如：先比較飛機起飛前的特徵，然後比較起飛時的特徵，之後比較於空中飛行時的特徵</a:t>
            </a:r>
            <a:r>
              <a:rPr lang="zh-TW" altLang="en-US" dirty="0" smtClean="0"/>
              <a:t>，最後</a:t>
            </a:r>
            <a:r>
              <a:rPr lang="zh-TW" altLang="en-US" dirty="0"/>
              <a:t>比較降落時的特徵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如：先比較建築物的外型及設計，再比較內裡的設施或</a:t>
            </a:r>
            <a:r>
              <a:rPr lang="zh-TW" altLang="en-US" dirty="0" smtClean="0"/>
              <a:t>設計</a:t>
            </a:r>
            <a:endParaRPr lang="zh-TW" altLang="en-US" dirty="0"/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860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697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7739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29467" y="777360"/>
            <a:ext cx="5602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方面的相同</a:t>
            </a:r>
            <a:r>
              <a:rPr lang="zh-TW" altLang="en-US" i="1" dirty="0"/>
              <a:t>及</a:t>
            </a:r>
            <a:r>
              <a:rPr lang="zh-TW" altLang="en-US" i="1" dirty="0" smtClean="0"/>
              <a:t>不同之處</a:t>
            </a:r>
            <a:endParaRPr lang="en-US" i="1" dirty="0"/>
          </a:p>
        </p:txBody>
      </p:sp>
      <p:sp>
        <p:nvSpPr>
          <p:cNvPr id="68" name="Rectangle 11"/>
          <p:cNvSpPr/>
          <p:nvPr/>
        </p:nvSpPr>
        <p:spPr>
          <a:xfrm>
            <a:off x="2831500" y="1189388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/>
              <a:t>相同之處</a:t>
            </a:r>
            <a:endParaRPr lang="en-US" i="1" dirty="0"/>
          </a:p>
        </p:txBody>
      </p:sp>
      <p:sp>
        <p:nvSpPr>
          <p:cNvPr id="69" name="Rectangle 12"/>
          <p:cNvSpPr/>
          <p:nvPr/>
        </p:nvSpPr>
        <p:spPr>
          <a:xfrm>
            <a:off x="4729467" y="1513372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70" name="Rectangle 13"/>
          <p:cNvSpPr/>
          <p:nvPr/>
        </p:nvSpPr>
        <p:spPr>
          <a:xfrm>
            <a:off x="4729467" y="118938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相同之處方面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71" name="Rectangle 14"/>
          <p:cNvSpPr/>
          <p:nvPr/>
        </p:nvSpPr>
        <p:spPr>
          <a:xfrm>
            <a:off x="2903508" y="1516797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72" name="Rectangle 15"/>
          <p:cNvSpPr/>
          <p:nvPr/>
        </p:nvSpPr>
        <p:spPr>
          <a:xfrm>
            <a:off x="3322439" y="1849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73" name="Rectangle 16"/>
          <p:cNvSpPr/>
          <p:nvPr/>
        </p:nvSpPr>
        <p:spPr>
          <a:xfrm>
            <a:off x="4729467" y="1849143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b="0" i="1" dirty="0" smtClean="0"/>
              <a:t>都是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78" name="Rectangle 21"/>
          <p:cNvSpPr/>
          <p:nvPr/>
        </p:nvSpPr>
        <p:spPr>
          <a:xfrm>
            <a:off x="2831500" y="3541475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不同</a:t>
            </a:r>
            <a:r>
              <a:rPr lang="zh-TW" altLang="en-US" b="1" dirty="0"/>
              <a:t>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29467" y="38654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0" name="Rectangle 23"/>
          <p:cNvSpPr/>
          <p:nvPr/>
        </p:nvSpPr>
        <p:spPr>
          <a:xfrm>
            <a:off x="4723679" y="3541475"/>
            <a:ext cx="19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不同之處方面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81" name="Rectangle 24"/>
          <p:cNvSpPr/>
          <p:nvPr/>
        </p:nvSpPr>
        <p:spPr>
          <a:xfrm>
            <a:off x="2903508" y="38688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42012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4729467" y="4201230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640872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29467" y="6412095"/>
            <a:ext cx="6442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0" name="Left Arrow 37"/>
          <p:cNvSpPr/>
          <p:nvPr/>
        </p:nvSpPr>
        <p:spPr>
          <a:xfrm>
            <a:off x="6369998" y="2746983"/>
            <a:ext cx="1595402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1" name="Rectangle 38"/>
          <p:cNvSpPr/>
          <p:nvPr/>
        </p:nvSpPr>
        <p:spPr>
          <a:xfrm>
            <a:off x="3913489" y="2690884"/>
            <a:ext cx="22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2" name="Rectangle 39"/>
          <p:cNvSpPr/>
          <p:nvPr/>
        </p:nvSpPr>
        <p:spPr>
          <a:xfrm>
            <a:off x="5787410" y="2690884"/>
            <a:ext cx="2320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 </a:t>
            </a:r>
            <a:endParaRPr lang="en-US" altLang="zh-TW" sz="800" b="1" dirty="0" smtClean="0"/>
          </a:p>
        </p:txBody>
      </p:sp>
      <p:sp>
        <p:nvSpPr>
          <p:cNvPr id="93" name="Left Arrow 40"/>
          <p:cNvSpPr/>
          <p:nvPr/>
        </p:nvSpPr>
        <p:spPr>
          <a:xfrm>
            <a:off x="6369998" y="5704438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5639569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809852" y="5639569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35021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6442999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>
            <a:off x="2758413" y="1155762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15"/>
          <p:cNvSpPr/>
          <p:nvPr/>
        </p:nvSpPr>
        <p:spPr>
          <a:xfrm>
            <a:off x="3652470" y="21666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3" name="Rectangle 16"/>
          <p:cNvSpPr/>
          <p:nvPr/>
        </p:nvSpPr>
        <p:spPr>
          <a:xfrm>
            <a:off x="4729467" y="21666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4" name="Rectangle 15"/>
          <p:cNvSpPr/>
          <p:nvPr/>
        </p:nvSpPr>
        <p:spPr>
          <a:xfrm>
            <a:off x="3652470" y="45275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5" name="Rectangle 16"/>
          <p:cNvSpPr/>
          <p:nvPr/>
        </p:nvSpPr>
        <p:spPr>
          <a:xfrm>
            <a:off x="4721765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6" name="Rectangle 26"/>
          <p:cNvSpPr/>
          <p:nvPr/>
        </p:nvSpPr>
        <p:spPr>
          <a:xfrm>
            <a:off x="8410379" y="4214529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7" name="Rectangle 16"/>
          <p:cNvSpPr/>
          <p:nvPr/>
        </p:nvSpPr>
        <p:spPr>
          <a:xfrm>
            <a:off x="8410378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3414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421234" y="1471004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9382" y="1735059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3108428" y="1735059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639382" y="2475338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639381" y="394857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489821" y="1735057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17" name="群組 16"/>
          <p:cNvGrpSpPr/>
          <p:nvPr/>
        </p:nvGrpSpPr>
        <p:grpSpPr>
          <a:xfrm>
            <a:off x="123954" y="1805078"/>
            <a:ext cx="1332000" cy="1046644"/>
            <a:chOff x="29274" y="2034983"/>
            <a:chExt cx="1303407" cy="727161"/>
          </a:xfrm>
        </p:grpSpPr>
        <p:sp>
          <p:nvSpPr>
            <p:cNvPr id="1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9274" y="2034983"/>
              <a:ext cx="1303407" cy="57525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相同之處方面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23851" y="2581522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163528" y="5032137"/>
            <a:ext cx="1332000" cy="1010548"/>
            <a:chOff x="251210" y="5124176"/>
            <a:chExt cx="1584000" cy="936107"/>
          </a:xfrm>
        </p:grpSpPr>
        <p:sp>
          <p:nvSpPr>
            <p:cNvPr id="2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51210" y="5293276"/>
              <a:ext cx="1584000" cy="76700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不同之處方面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2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91156" y="512417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1809844" y="255238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5526333" y="1257232"/>
            <a:ext cx="5616000" cy="707968"/>
            <a:chOff x="7675560" y="1312812"/>
            <a:chExt cx="5616000" cy="710516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616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方面的相同及不同之處</a:t>
              </a: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1819102" y="4004954"/>
            <a:ext cx="2098493" cy="567581"/>
            <a:chOff x="1906784" y="4166761"/>
            <a:chExt cx="2098493" cy="516040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87838" y="4191837"/>
              <a:ext cx="2017439" cy="490964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906784" y="416676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07073" y="4801143"/>
            <a:ext cx="2114422" cy="540000"/>
            <a:chOff x="1894755" y="4961928"/>
            <a:chExt cx="2114422" cy="488442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91738" y="4961928"/>
              <a:ext cx="2017439" cy="488442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894755" y="496638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4580130" y="5482310"/>
            <a:ext cx="5868093" cy="651856"/>
            <a:chOff x="4636692" y="5786744"/>
            <a:chExt cx="7350960" cy="454372"/>
          </a:xfrm>
        </p:grpSpPr>
        <p:sp>
          <p:nvSpPr>
            <p:cNvPr id="5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3" y="5866563"/>
              <a:ext cx="7260649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1809844" y="3309652"/>
            <a:ext cx="2070314" cy="540000"/>
            <a:chOff x="2364582" y="2692064"/>
            <a:chExt cx="2070314" cy="526965"/>
          </a:xfrm>
        </p:grpSpPr>
        <p:sp>
          <p:nvSpPr>
            <p:cNvPr id="5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1" name="群組 70"/>
          <p:cNvGrpSpPr/>
          <p:nvPr/>
        </p:nvGrpSpPr>
        <p:grpSpPr>
          <a:xfrm>
            <a:off x="5399332" y="2556861"/>
            <a:ext cx="5356335" cy="540000"/>
            <a:chOff x="6140905" y="2735998"/>
            <a:chExt cx="5164051" cy="526965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03261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5405575" y="3338794"/>
            <a:ext cx="5357814" cy="540000"/>
            <a:chOff x="5713421" y="2735998"/>
            <a:chExt cx="5357814" cy="526965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4852846" y="3978027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5798173" y="4712137"/>
            <a:ext cx="5686524" cy="684000"/>
            <a:chOff x="4318189" y="4179525"/>
            <a:chExt cx="5686524" cy="720080"/>
          </a:xfrm>
        </p:grpSpPr>
        <p:sp>
          <p:nvSpPr>
            <p:cNvPr id="8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7183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42167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方面的不同之處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42167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599884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42167" y="6002215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382698" y="3354764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3289895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972864" y="3289895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5995541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27"/>
          <p:cNvSpPr/>
          <p:nvPr/>
        </p:nvSpPr>
        <p:spPr>
          <a:xfrm>
            <a:off x="4742167" y="4040223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4043647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437599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29" name="Rectangle 15"/>
          <p:cNvSpPr/>
          <p:nvPr/>
        </p:nvSpPr>
        <p:spPr>
          <a:xfrm>
            <a:off x="3639770" y="21526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5"/>
          <p:cNvSpPr/>
          <p:nvPr/>
        </p:nvSpPr>
        <p:spPr>
          <a:xfrm>
            <a:off x="3639770" y="4689378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26"/>
          <p:cNvSpPr/>
          <p:nvPr/>
        </p:nvSpPr>
        <p:spPr>
          <a:xfrm>
            <a:off x="4737168" y="1804178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4" name="Rectangle 16"/>
          <p:cNvSpPr/>
          <p:nvPr/>
        </p:nvSpPr>
        <p:spPr>
          <a:xfrm>
            <a:off x="4729466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5" name="Rectangle 26"/>
          <p:cNvSpPr/>
          <p:nvPr/>
        </p:nvSpPr>
        <p:spPr>
          <a:xfrm>
            <a:off x="8418080" y="1817477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6" name="Rectangle 16"/>
          <p:cNvSpPr/>
          <p:nvPr/>
        </p:nvSpPr>
        <p:spPr>
          <a:xfrm>
            <a:off x="8418079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26"/>
          <p:cNvSpPr/>
          <p:nvPr/>
        </p:nvSpPr>
        <p:spPr>
          <a:xfrm>
            <a:off x="4744869" y="4406783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6" name="Rectangle 16"/>
          <p:cNvSpPr/>
          <p:nvPr/>
        </p:nvSpPr>
        <p:spPr>
          <a:xfrm>
            <a:off x="4737167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7" name="Rectangle 26"/>
          <p:cNvSpPr/>
          <p:nvPr/>
        </p:nvSpPr>
        <p:spPr>
          <a:xfrm>
            <a:off x="8425781" y="4420082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8" name="Rectangle 16"/>
          <p:cNvSpPr/>
          <p:nvPr/>
        </p:nvSpPr>
        <p:spPr>
          <a:xfrm>
            <a:off x="8425780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961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26" name="群組 25"/>
          <p:cNvGrpSpPr/>
          <p:nvPr/>
        </p:nvGrpSpPr>
        <p:grpSpPr>
          <a:xfrm>
            <a:off x="1897526" y="301793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131415" y="1598740"/>
            <a:ext cx="5040000" cy="707968"/>
            <a:chOff x="7675560" y="1312812"/>
            <a:chExt cx="5040000" cy="710516"/>
          </a:xfrm>
        </p:grpSpPr>
        <p:sp>
          <p:nvSpPr>
            <p:cNvPr id="3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方面的不同之處</a:t>
              </a:r>
            </a:p>
          </p:txBody>
        </p:sp>
        <p:sp>
          <p:nvSpPr>
            <p:cNvPr id="3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4940528" y="2882812"/>
            <a:ext cx="5686524" cy="684000"/>
            <a:chOff x="4318189" y="4179525"/>
            <a:chExt cx="5686524" cy="720080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4732380" y="5899872"/>
            <a:ext cx="4067999" cy="651856"/>
            <a:chOff x="4636692" y="5786744"/>
            <a:chExt cx="5095992" cy="454372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97526" y="3775202"/>
            <a:ext cx="2070314" cy="540000"/>
            <a:chOff x="2364582" y="2692064"/>
            <a:chExt cx="2070314" cy="526965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97526" y="4503781"/>
            <a:ext cx="2070314" cy="540000"/>
            <a:chOff x="2364582" y="2692064"/>
            <a:chExt cx="2070314" cy="526965"/>
          </a:xfrm>
        </p:grpSpPr>
        <p:sp>
          <p:nvSpPr>
            <p:cNvPr id="4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1897526" y="5264612"/>
            <a:ext cx="2070314" cy="540000"/>
            <a:chOff x="2364582" y="2692064"/>
            <a:chExt cx="2070314" cy="526965"/>
          </a:xfrm>
        </p:grpSpPr>
        <p:sp>
          <p:nvSpPr>
            <p:cNvPr id="4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5885855" y="3646263"/>
            <a:ext cx="5686524" cy="684000"/>
            <a:chOff x="4318189" y="4179525"/>
            <a:chExt cx="5686524" cy="720080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4940528" y="4395909"/>
            <a:ext cx="5686524" cy="684000"/>
            <a:chOff x="4318189" y="4179525"/>
            <a:chExt cx="5686524" cy="720080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5885855" y="5142545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1948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5146479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及</a:t>
            </a:r>
            <a:r>
              <a:rPr lang="en-US" altLang="zh-TW" i="1" dirty="0"/>
              <a:t>……</a:t>
            </a:r>
            <a:r>
              <a:rPr lang="zh-TW" altLang="en-US" i="1" dirty="0"/>
              <a:t>有</a:t>
            </a:r>
            <a:r>
              <a:rPr lang="en-US" altLang="zh-TW" i="1" dirty="0"/>
              <a:t>……</a:t>
            </a:r>
            <a:r>
              <a:rPr lang="zh-TW" altLang="en-US" i="1" dirty="0"/>
              <a:t>方面的</a:t>
            </a:r>
            <a:r>
              <a:rPr lang="zh-TW" altLang="en-US" i="1" dirty="0" smtClean="0"/>
              <a:t>相同之處</a:t>
            </a:r>
            <a:endParaRPr lang="en-US" altLang="zh-TW" i="1" dirty="0"/>
          </a:p>
        </p:txBody>
      </p:sp>
      <p:sp>
        <p:nvSpPr>
          <p:cNvPr id="79" name="Rectangle 22"/>
          <p:cNvSpPr/>
          <p:nvPr/>
        </p:nvSpPr>
        <p:spPr>
          <a:xfrm>
            <a:off x="5146479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5146479" y="1800930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4837055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5146479" y="4840427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636698" y="2761170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2696301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6226864" y="2696301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4833753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7"/>
          <p:cNvSpPr/>
          <p:nvPr/>
        </p:nvSpPr>
        <p:spPr>
          <a:xfrm>
            <a:off x="5146479" y="3497429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3500853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3833199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5" name="Rectangle 33"/>
          <p:cNvSpPr/>
          <p:nvPr/>
        </p:nvSpPr>
        <p:spPr>
          <a:xfrm>
            <a:off x="5146479" y="3821413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3639770" y="21412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6"/>
          <p:cNvSpPr/>
          <p:nvPr/>
        </p:nvSpPr>
        <p:spPr>
          <a:xfrm>
            <a:off x="5133779" y="21412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 15"/>
          <p:cNvSpPr/>
          <p:nvPr/>
        </p:nvSpPr>
        <p:spPr>
          <a:xfrm>
            <a:off x="3639770" y="4135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16"/>
          <p:cNvSpPr/>
          <p:nvPr/>
        </p:nvSpPr>
        <p:spPr>
          <a:xfrm>
            <a:off x="5133779" y="41351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363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pSp>
        <p:nvGrpSpPr>
          <p:cNvPr id="25" name="群組 24"/>
          <p:cNvGrpSpPr/>
          <p:nvPr/>
        </p:nvGrpSpPr>
        <p:grpSpPr>
          <a:xfrm>
            <a:off x="1897526" y="2804992"/>
            <a:ext cx="2070314" cy="540000"/>
            <a:chOff x="2364582" y="2692064"/>
            <a:chExt cx="2070314" cy="526965"/>
          </a:xfrm>
        </p:grpSpPr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429705" y="2821198"/>
            <a:ext cx="5351441" cy="540000"/>
            <a:chOff x="6140905" y="2735998"/>
            <a:chExt cx="5351441" cy="526965"/>
          </a:xfrm>
        </p:grpSpPr>
        <p:sp>
          <p:nvSpPr>
            <p:cNvPr id="2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3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4915515" y="1713040"/>
            <a:ext cx="5040000" cy="707968"/>
            <a:chOff x="7675560" y="1312812"/>
            <a:chExt cx="5040000" cy="710516"/>
          </a:xfrm>
        </p:grpSpPr>
        <p:sp>
          <p:nvSpPr>
            <p:cNvPr id="3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方面的相同之處</a:t>
              </a:r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667812" y="5938118"/>
            <a:ext cx="4067999" cy="651856"/>
            <a:chOff x="4636692" y="5786744"/>
            <a:chExt cx="5095992" cy="454372"/>
          </a:xfrm>
        </p:grpSpPr>
        <p:sp>
          <p:nvSpPr>
            <p:cNvPr id="3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1897526" y="3562260"/>
            <a:ext cx="2070314" cy="540000"/>
            <a:chOff x="2364582" y="2692064"/>
            <a:chExt cx="2070314" cy="526965"/>
          </a:xfrm>
        </p:grpSpPr>
        <p:sp>
          <p:nvSpPr>
            <p:cNvPr id="3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5435947" y="3603131"/>
            <a:ext cx="5357814" cy="540000"/>
            <a:chOff x="5713421" y="2735998"/>
            <a:chExt cx="5357814" cy="526965"/>
          </a:xfrm>
        </p:grpSpPr>
        <p:sp>
          <p:nvSpPr>
            <p:cNvPr id="4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4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群組 42"/>
          <p:cNvGrpSpPr/>
          <p:nvPr/>
        </p:nvGrpSpPr>
        <p:grpSpPr>
          <a:xfrm>
            <a:off x="1897526" y="4328417"/>
            <a:ext cx="2070314" cy="540000"/>
            <a:chOff x="2364582" y="2692064"/>
            <a:chExt cx="2070314" cy="526965"/>
          </a:xfrm>
        </p:grpSpPr>
        <p:sp>
          <p:nvSpPr>
            <p:cNvPr id="4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1897526" y="5126826"/>
            <a:ext cx="2070314" cy="540000"/>
            <a:chOff x="2364582" y="2692064"/>
            <a:chExt cx="2070314" cy="526965"/>
          </a:xfrm>
        </p:grpSpPr>
        <p:sp>
          <p:nvSpPr>
            <p:cNvPr id="4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群組 48"/>
          <p:cNvGrpSpPr/>
          <p:nvPr/>
        </p:nvGrpSpPr>
        <p:grpSpPr>
          <a:xfrm>
            <a:off x="5435947" y="4403231"/>
            <a:ext cx="5357814" cy="540000"/>
            <a:chOff x="5713421" y="2735998"/>
            <a:chExt cx="5357814" cy="526965"/>
          </a:xfrm>
        </p:grpSpPr>
        <p:sp>
          <p:nvSpPr>
            <p:cNvPr id="5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5435947" y="5152531"/>
            <a:ext cx="5357814" cy="540000"/>
            <a:chOff x="5713421" y="2735998"/>
            <a:chExt cx="5357814" cy="526965"/>
          </a:xfrm>
        </p:grpSpPr>
        <p:sp>
          <p:nvSpPr>
            <p:cNvPr id="5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4213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738221" y="457672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182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01773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3150949"/>
              </p:ext>
            </p:extLst>
          </p:nvPr>
        </p:nvGraphicFramePr>
        <p:xfrm>
          <a:off x="665446" y="2053724"/>
          <a:ext cx="10861109" cy="3870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611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周朝封建制度及秦朝郡縣制有四方面的不同之處。</a:t>
                      </a:r>
                      <a:endParaRPr lang="en-US" sz="24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首先，在天子權力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封建制度下，天子只是直接統治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王畿一帶，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即使天子是各封國諸侯的共主。但郡縣制下，皇帝是負責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管理全國事務，會集軍權及政權於一身。</a:t>
                      </a:r>
                      <a:endParaRPr lang="en-US" altLang="zh-TW" sz="2000" b="0" i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第二，在官員任命方面，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諸侯可世襲爵位。但郡縣的官員是由皇帝任免調遷，官位是不可以世襲的。 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第三，在土地支配權方面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各個封國的土地是由諸侯支配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。而郡縣制下，全國土地都是由中央管理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。</a:t>
                      </a:r>
                      <a:endParaRPr lang="en-US" altLang="zh-HK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最後，在地方管治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各個封國是由諸侯統治，諸侯可以建立自己的軍隊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。而郡縣制下，郡縣都是直轄於中央，會</a:t>
                      </a:r>
                      <a:r>
                        <a:rPr lang="zh-TW" altLang="en-US" sz="20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由中央調遣官員去管理，官員和軍隊都要聽命於中央。</a:t>
                      </a:r>
                      <a:endParaRPr lang="en-US" altLang="zh-HK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總括而言，它們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在天子權力、官員任命、土地所有權及地方管治方面有不同之處。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771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要比較甚麼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及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有</a:t>
            </a:r>
            <a:r>
              <a:rPr lang="zh-TW" altLang="en-US" b="1" i="1" dirty="0" smtClean="0">
                <a:latin typeface="+mn-ea"/>
              </a:rPr>
              <a:t>甚麼不同？</a:t>
            </a:r>
            <a:endParaRPr lang="zh-TW" altLang="en-US" b="1" i="1" dirty="0">
              <a:latin typeface="+mn-ea"/>
            </a:endParaRP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dirty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歸納：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些內容是關於同一方面？</a:t>
            </a:r>
          </a:p>
        </p:txBody>
      </p:sp>
      <p:cxnSp>
        <p:nvCxnSpPr>
          <p:cNvPr id="4" name="直線單箭頭接點 3"/>
          <p:cNvCxnSpPr>
            <a:endCxn id="78" idx="0"/>
          </p:cNvCxnSpPr>
          <p:nvPr/>
        </p:nvCxnSpPr>
        <p:spPr>
          <a:xfrm>
            <a:off x="1028009" y="4669221"/>
            <a:ext cx="2089683" cy="12453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>
            <a:stCxn id="53" idx="1"/>
            <a:endCxn id="28" idx="0"/>
          </p:cNvCxnSpPr>
          <p:nvPr/>
        </p:nvCxnSpPr>
        <p:spPr>
          <a:xfrm flipH="1">
            <a:off x="9029394" y="5137411"/>
            <a:ext cx="702804" cy="776538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stCxn id="32" idx="2"/>
            <a:endCxn id="65" idx="0"/>
          </p:cNvCxnSpPr>
          <p:nvPr/>
        </p:nvCxnSpPr>
        <p:spPr>
          <a:xfrm flipH="1">
            <a:off x="6017854" y="4837024"/>
            <a:ext cx="1182172" cy="108219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>
            <a:stCxn id="52" idx="2"/>
            <a:endCxn id="28" idx="0"/>
          </p:cNvCxnSpPr>
          <p:nvPr/>
        </p:nvCxnSpPr>
        <p:spPr>
          <a:xfrm>
            <a:off x="2996890" y="5067148"/>
            <a:ext cx="6032504" cy="8468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stCxn id="36" idx="2"/>
            <a:endCxn id="78" idx="0"/>
          </p:cNvCxnSpPr>
          <p:nvPr/>
        </p:nvCxnSpPr>
        <p:spPr>
          <a:xfrm flipH="1">
            <a:off x="3117692" y="4655088"/>
            <a:ext cx="6216898" cy="12594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2150844" y="347728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2368386" y="347728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封建制度</a:t>
            </a:r>
          </a:p>
        </p:txBody>
      </p:sp>
      <p:sp>
        <p:nvSpPr>
          <p:cNvPr id="56" name="圓角矩形 55"/>
          <p:cNvSpPr/>
          <p:nvPr/>
        </p:nvSpPr>
        <p:spPr>
          <a:xfrm>
            <a:off x="200810" y="4276162"/>
            <a:ext cx="1800000" cy="648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只直接統治王畿一帶</a:t>
            </a:r>
          </a:p>
        </p:txBody>
      </p:sp>
      <p:sp>
        <p:nvSpPr>
          <p:cNvPr id="65" name="矩形 64"/>
          <p:cNvSpPr/>
          <p:nvPr/>
        </p:nvSpPr>
        <p:spPr>
          <a:xfrm>
            <a:off x="5207375" y="5919215"/>
            <a:ext cx="1620957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+mn-ea"/>
              </a:rPr>
              <a:t>地方管治</a:t>
            </a:r>
          </a:p>
        </p:txBody>
      </p:sp>
      <p:sp>
        <p:nvSpPr>
          <p:cNvPr id="78" name="矩形 77"/>
          <p:cNvSpPr/>
          <p:nvPr/>
        </p:nvSpPr>
        <p:spPr>
          <a:xfrm>
            <a:off x="2307692" y="5914559"/>
            <a:ext cx="1620000" cy="52200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天子權力</a:t>
            </a:r>
          </a:p>
        </p:txBody>
      </p:sp>
      <p:cxnSp>
        <p:nvCxnSpPr>
          <p:cNvPr id="83" name="直線單箭頭接點 82"/>
          <p:cNvCxnSpPr>
            <a:stCxn id="34" idx="2"/>
            <a:endCxn id="65" idx="0"/>
          </p:cNvCxnSpPr>
          <p:nvPr/>
        </p:nvCxnSpPr>
        <p:spPr>
          <a:xfrm>
            <a:off x="4990972" y="4861118"/>
            <a:ext cx="1026882" cy="10580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7616471" y="347783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矩形 30"/>
          <p:cNvSpPr/>
          <p:nvPr/>
        </p:nvSpPr>
        <p:spPr>
          <a:xfrm>
            <a:off x="8039197" y="3477839"/>
            <a:ext cx="1415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郡縣制</a:t>
            </a:r>
          </a:p>
        </p:txBody>
      </p:sp>
      <p:sp>
        <p:nvSpPr>
          <p:cNvPr id="32" name="圓角矩形 31"/>
          <p:cNvSpPr/>
          <p:nvPr/>
        </p:nvSpPr>
        <p:spPr>
          <a:xfrm>
            <a:off x="6300026" y="4189024"/>
            <a:ext cx="1800000" cy="648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由中央調遣官員去管理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4090972" y="4213118"/>
            <a:ext cx="1800000" cy="648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各個封國由諸侯統治</a:t>
            </a:r>
          </a:p>
        </p:txBody>
      </p:sp>
      <p:sp>
        <p:nvSpPr>
          <p:cNvPr id="36" name="圓角矩形 35"/>
          <p:cNvSpPr/>
          <p:nvPr/>
        </p:nvSpPr>
        <p:spPr>
          <a:xfrm>
            <a:off x="8326590" y="4295088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管理全國事務</a:t>
            </a:r>
          </a:p>
        </p:txBody>
      </p:sp>
      <p:sp>
        <p:nvSpPr>
          <p:cNvPr id="52" name="圓角矩形 51"/>
          <p:cNvSpPr/>
          <p:nvPr/>
        </p:nvSpPr>
        <p:spPr>
          <a:xfrm>
            <a:off x="2096890" y="4419148"/>
            <a:ext cx="1800000" cy="648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封國的土地由諸侯支配</a:t>
            </a:r>
          </a:p>
        </p:txBody>
      </p:sp>
      <p:sp>
        <p:nvSpPr>
          <p:cNvPr id="53" name="圓角矩形 52"/>
          <p:cNvSpPr/>
          <p:nvPr/>
        </p:nvSpPr>
        <p:spPr>
          <a:xfrm>
            <a:off x="9732198" y="4813411"/>
            <a:ext cx="1800000" cy="648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全國土地由中央管理</a:t>
            </a:r>
          </a:p>
        </p:txBody>
      </p:sp>
      <p:sp>
        <p:nvSpPr>
          <p:cNvPr id="28" name="矩形 27"/>
          <p:cNvSpPr/>
          <p:nvPr/>
        </p:nvSpPr>
        <p:spPr>
          <a:xfrm>
            <a:off x="8039379" y="5913949"/>
            <a:ext cx="198003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土地支配</a:t>
            </a:r>
            <a:r>
              <a:rPr lang="zh-TW" altLang="en-US" sz="2800" b="1" dirty="0">
                <a:latin typeface="+mn-ea"/>
              </a:rPr>
              <a:t>權</a:t>
            </a:r>
          </a:p>
        </p:txBody>
      </p:sp>
    </p:spTree>
    <p:extLst>
      <p:ext uri="{BB962C8B-B14F-4D97-AF65-F5344CB8AC3E}">
        <p14:creationId xmlns:p14="http://schemas.microsoft.com/office/powerpoint/2010/main" val="3468036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45" grpId="0"/>
      <p:bldP spid="56" grpId="0" animBg="1"/>
      <p:bldP spid="65" grpId="0" animBg="1"/>
      <p:bldP spid="78" grpId="0" animBg="1"/>
      <p:bldP spid="30" grpId="0" animBg="1"/>
      <p:bldP spid="31" grpId="0"/>
      <p:bldP spid="32" grpId="0" animBg="1"/>
      <p:bldP spid="34" grpId="0" animBg="1"/>
      <p:bldP spid="36" grpId="0" animBg="1"/>
      <p:bldP spid="52" grpId="0" animBg="1"/>
      <p:bldP spid="53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20164" y="1644266"/>
            <a:ext cx="11349740" cy="5084338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450" y="1908321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封建制度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郡縣制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634692" y="482442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全國土地由</a:t>
            </a:r>
            <a:r>
              <a:rPr lang="zh-TW" altLang="en-US" sz="2400" b="1" dirty="0">
                <a:latin typeface="+mn-ea"/>
              </a:rPr>
              <a:t>中央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692" y="482442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封國的土地由諸侯</a:t>
            </a:r>
            <a:r>
              <a:rPr lang="zh-TW" altLang="en-US" sz="2400" b="1" dirty="0" smtClean="0">
                <a:latin typeface="+mn-ea"/>
              </a:rPr>
              <a:t>支配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7629382" y="39445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由中央調遣官員去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72658" y="396913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各個封國由諸侯</a:t>
            </a:r>
            <a:r>
              <a:rPr lang="zh-TW" altLang="en-US" sz="2400" b="1" dirty="0" smtClean="0">
                <a:latin typeface="+mn-ea"/>
              </a:rPr>
              <a:t>統治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490517" y="28527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只直接統治王畿</a:t>
            </a:r>
            <a:r>
              <a:rPr lang="zh-TW" altLang="en-US" sz="2400" b="1" dirty="0" smtClean="0">
                <a:latin typeface="+mn-ea"/>
              </a:rPr>
              <a:t>一帶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65020" y="287454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管理全國</a:t>
            </a:r>
            <a:r>
              <a:rPr lang="zh-TW" altLang="en-US" sz="2400" b="1" dirty="0" smtClean="0">
                <a:latin typeface="+mn-ea"/>
              </a:rPr>
              <a:t>事務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66561" y="4681014"/>
            <a:ext cx="1877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土地</a:t>
            </a:r>
            <a:endParaRPr lang="en-US" altLang="zh-TW" sz="2400" b="1" dirty="0">
              <a:latin typeface="+mn-ea"/>
            </a:endParaRPr>
          </a:p>
          <a:p>
            <a:pPr algn="ctr"/>
            <a:r>
              <a:rPr lang="zh-TW" altLang="en-US" sz="2400" b="1" dirty="0">
                <a:latin typeface="+mn-ea"/>
              </a:rPr>
              <a:t>支配權</a:t>
            </a:r>
          </a:p>
        </p:txBody>
      </p:sp>
      <p:sp>
        <p:nvSpPr>
          <p:cNvPr id="18" name="矩形 17"/>
          <p:cNvSpPr/>
          <p:nvPr/>
        </p:nvSpPr>
        <p:spPr>
          <a:xfrm>
            <a:off x="1321441" y="382794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地方管治</a:t>
            </a:r>
          </a:p>
        </p:txBody>
      </p:sp>
      <p:sp>
        <p:nvSpPr>
          <p:cNvPr id="21" name="矩形 20"/>
          <p:cNvSpPr/>
          <p:nvPr/>
        </p:nvSpPr>
        <p:spPr>
          <a:xfrm>
            <a:off x="1321441" y="2852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天子權力</a:t>
            </a:r>
          </a:p>
        </p:txBody>
      </p: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Freeform 19"/>
          <p:cNvSpPr/>
          <p:nvPr/>
        </p:nvSpPr>
        <p:spPr>
          <a:xfrm>
            <a:off x="9855643" y="1440321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26" name="Freeform 19"/>
          <p:cNvSpPr/>
          <p:nvPr/>
        </p:nvSpPr>
        <p:spPr>
          <a:xfrm>
            <a:off x="120164" y="1171442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7239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20164" y="1644266"/>
            <a:ext cx="11349740" cy="5084338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450" y="1908321"/>
          <a:ext cx="10913443" cy="467297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封建制度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郡縣制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575606"/>
                  </a:ext>
                </a:extLst>
              </a:tr>
            </a:tbl>
          </a:graphicData>
        </a:graphic>
      </p:graphicFrame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6561" y="4718592"/>
            <a:ext cx="1877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土地</a:t>
            </a:r>
            <a:endParaRPr lang="en-US" altLang="zh-TW" sz="2400" b="1" dirty="0">
              <a:latin typeface="+mn-ea"/>
            </a:endParaRPr>
          </a:p>
          <a:p>
            <a:pPr algn="ctr"/>
            <a:r>
              <a:rPr lang="zh-TW" altLang="en-US" sz="2400" b="1" dirty="0">
                <a:latin typeface="+mn-ea"/>
              </a:rPr>
              <a:t>支配權</a:t>
            </a:r>
          </a:p>
        </p:txBody>
      </p:sp>
      <p:sp>
        <p:nvSpPr>
          <p:cNvPr id="19" name="矩形 18"/>
          <p:cNvSpPr/>
          <p:nvPr/>
        </p:nvSpPr>
        <p:spPr>
          <a:xfrm>
            <a:off x="7634691" y="4824429"/>
            <a:ext cx="2954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全國土地由中央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692" y="482442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封國的土地由諸侯</a:t>
            </a:r>
            <a:r>
              <a:rPr lang="zh-TW" altLang="en-US" sz="2400" b="1" dirty="0" smtClean="0">
                <a:latin typeface="+mn-ea"/>
              </a:rPr>
              <a:t>支配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21441" y="39782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地方管治</a:t>
            </a:r>
          </a:p>
        </p:txBody>
      </p:sp>
      <p:sp>
        <p:nvSpPr>
          <p:cNvPr id="37" name="矩形 36"/>
          <p:cNvSpPr/>
          <p:nvPr/>
        </p:nvSpPr>
        <p:spPr>
          <a:xfrm>
            <a:off x="7629382" y="3944575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由中央調遣官員去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72658" y="396913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各個封國由諸侯</a:t>
            </a:r>
            <a:r>
              <a:rPr lang="zh-TW" altLang="en-US" sz="2400" b="1" dirty="0" smtClean="0">
                <a:latin typeface="+mn-ea"/>
              </a:rPr>
              <a:t>統治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21441" y="2852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天子權力</a:t>
            </a:r>
          </a:p>
        </p:txBody>
      </p:sp>
      <p:sp>
        <p:nvSpPr>
          <p:cNvPr id="40" name="矩形 39"/>
          <p:cNvSpPr/>
          <p:nvPr/>
        </p:nvSpPr>
        <p:spPr>
          <a:xfrm>
            <a:off x="3490517" y="28527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只直接統治王畿</a:t>
            </a:r>
            <a:r>
              <a:rPr lang="zh-TW" altLang="en-US" sz="2400" b="1" dirty="0" smtClean="0">
                <a:latin typeface="+mn-ea"/>
              </a:rPr>
              <a:t>一帶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165020" y="287454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管理全國</a:t>
            </a:r>
            <a:r>
              <a:rPr lang="zh-TW" altLang="en-US" sz="2400" b="1" dirty="0" smtClean="0">
                <a:latin typeface="+mn-ea"/>
              </a:rPr>
              <a:t>事務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440" y="58413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官位任命</a:t>
            </a:r>
          </a:p>
        </p:txBody>
      </p:sp>
      <p:sp>
        <p:nvSpPr>
          <p:cNvPr id="22" name="矩形 21"/>
          <p:cNvSpPr/>
          <p:nvPr/>
        </p:nvSpPr>
        <p:spPr>
          <a:xfrm>
            <a:off x="3798293" y="58413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諸侯可世襲</a:t>
            </a:r>
            <a:r>
              <a:rPr lang="zh-TW" altLang="en-US" sz="2400" b="1" dirty="0" smtClean="0">
                <a:latin typeface="+mn-ea"/>
              </a:rPr>
              <a:t>爵位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274308" y="5826980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由皇帝</a:t>
            </a:r>
            <a:r>
              <a:rPr lang="zh-TW" altLang="en-US" sz="2400" b="1" dirty="0" smtClean="0">
                <a:latin typeface="+mn-ea"/>
              </a:rPr>
              <a:t>任免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圓角矩形 25"/>
          <p:cNvSpPr/>
          <p:nvPr/>
        </p:nvSpPr>
        <p:spPr>
          <a:xfrm>
            <a:off x="1351280" y="5511546"/>
            <a:ext cx="8911137" cy="1158095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0" name="Freeform 19"/>
          <p:cNvSpPr/>
          <p:nvPr/>
        </p:nvSpPr>
        <p:spPr>
          <a:xfrm>
            <a:off x="199280" y="1194248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solidFill>
              <a:srgbClr val="00B0F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</p:spTree>
    <p:extLst>
      <p:ext uri="{BB962C8B-B14F-4D97-AF65-F5344CB8AC3E}">
        <p14:creationId xmlns:p14="http://schemas.microsoft.com/office/powerpoint/2010/main" val="1795382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20164" y="1644266"/>
            <a:ext cx="11349740" cy="5084338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450" y="1908321"/>
          <a:ext cx="10913443" cy="467297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封建制度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郡縣制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575606"/>
                  </a:ext>
                </a:extLst>
              </a:tr>
            </a:tbl>
          </a:graphicData>
        </a:graphic>
      </p:graphicFrame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6561" y="4718592"/>
            <a:ext cx="1877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土地</a:t>
            </a:r>
            <a:endParaRPr lang="en-US" altLang="zh-TW" sz="2400" b="1" dirty="0">
              <a:latin typeface="+mn-ea"/>
            </a:endParaRPr>
          </a:p>
          <a:p>
            <a:pPr algn="ctr"/>
            <a:r>
              <a:rPr lang="zh-TW" altLang="en-US" sz="2400" b="1" dirty="0">
                <a:latin typeface="+mn-ea"/>
              </a:rPr>
              <a:t>支配權</a:t>
            </a:r>
          </a:p>
        </p:txBody>
      </p:sp>
      <p:sp>
        <p:nvSpPr>
          <p:cNvPr id="19" name="矩形 18"/>
          <p:cNvSpPr/>
          <p:nvPr/>
        </p:nvSpPr>
        <p:spPr>
          <a:xfrm>
            <a:off x="7634691" y="4824429"/>
            <a:ext cx="2954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全國土地由中央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692" y="482442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封國的土地由諸侯</a:t>
            </a:r>
            <a:r>
              <a:rPr lang="zh-TW" altLang="en-US" sz="2400" b="1" dirty="0" smtClean="0">
                <a:latin typeface="+mn-ea"/>
              </a:rPr>
              <a:t>支配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21441" y="39782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地方管治</a:t>
            </a:r>
          </a:p>
        </p:txBody>
      </p:sp>
      <p:sp>
        <p:nvSpPr>
          <p:cNvPr id="37" name="矩形 36"/>
          <p:cNvSpPr/>
          <p:nvPr/>
        </p:nvSpPr>
        <p:spPr>
          <a:xfrm>
            <a:off x="7298437" y="372834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由中央調遣官員去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76750" y="373029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各個封國由諸侯</a:t>
            </a:r>
            <a:r>
              <a:rPr lang="zh-TW" altLang="en-US" sz="2400" b="1" dirty="0" smtClean="0">
                <a:latin typeface="+mn-ea"/>
              </a:rPr>
              <a:t>統治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21441" y="2852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天子權力</a:t>
            </a:r>
          </a:p>
        </p:txBody>
      </p:sp>
      <p:sp>
        <p:nvSpPr>
          <p:cNvPr id="40" name="矩形 39"/>
          <p:cNvSpPr/>
          <p:nvPr/>
        </p:nvSpPr>
        <p:spPr>
          <a:xfrm>
            <a:off x="3094234" y="27257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只直接統治王畿</a:t>
            </a:r>
            <a:r>
              <a:rPr lang="zh-TW" altLang="en-US" sz="2400" b="1" dirty="0" smtClean="0">
                <a:latin typeface="+mn-ea"/>
              </a:rPr>
              <a:t>一帶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70196" y="27257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管理全國</a:t>
            </a:r>
            <a:r>
              <a:rPr lang="zh-TW" altLang="en-US" sz="2400" b="1" dirty="0" smtClean="0">
                <a:latin typeface="+mn-ea"/>
              </a:rPr>
              <a:t>事務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440" y="58413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官位任命</a:t>
            </a:r>
          </a:p>
        </p:txBody>
      </p:sp>
      <p:sp>
        <p:nvSpPr>
          <p:cNvPr id="22" name="矩形 21"/>
          <p:cNvSpPr/>
          <p:nvPr/>
        </p:nvSpPr>
        <p:spPr>
          <a:xfrm>
            <a:off x="3798293" y="58413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諸侯可世襲</a:t>
            </a:r>
            <a:r>
              <a:rPr lang="zh-TW" altLang="en-US" sz="2400" b="1" dirty="0" smtClean="0">
                <a:latin typeface="+mn-ea"/>
              </a:rPr>
              <a:t>爵位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86358" y="565379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由皇帝</a:t>
            </a:r>
            <a:r>
              <a:rPr lang="zh-TW" altLang="en-US" sz="2400" b="1" dirty="0" smtClean="0">
                <a:latin typeface="+mn-ea"/>
              </a:rPr>
              <a:t>任免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94234" y="3053128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即使是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各封國諸侯的共主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70196" y="3053128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集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軍權及政權於一身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76750" y="4101431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可以建立自己的軍隊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98437" y="4101431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官員和軍隊都聽命於中央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6358" y="603643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kern="100" dirty="0" smtClean="0">
                <a:latin typeface="+mn-ea"/>
                <a:cs typeface="Times New Roman"/>
                <a:sym typeface="Wingdings" panose="05000000000000000000" pitchFamily="2" charset="2"/>
              </a:rPr>
              <a:t></a:t>
            </a:r>
            <a:r>
              <a:rPr lang="zh-TW" altLang="en-US" sz="2400" b="1" kern="100" dirty="0" smtClean="0">
                <a:latin typeface="+mn-ea"/>
                <a:cs typeface="Times New Roman"/>
              </a:rPr>
              <a:t>官</a:t>
            </a:r>
            <a:r>
              <a:rPr lang="zh-TW" altLang="en-US" sz="2400" b="1" kern="100" dirty="0">
                <a:latin typeface="+mn-ea"/>
                <a:cs typeface="Times New Roman"/>
              </a:rPr>
              <a:t>位並不可以世襲</a:t>
            </a:r>
            <a:endParaRPr lang="zh-TW" altLang="en-US" sz="2400" b="1" dirty="0"/>
          </a:p>
        </p:txBody>
      </p:sp>
      <p:sp>
        <p:nvSpPr>
          <p:cNvPr id="35" name="Freeform 13"/>
          <p:cNvSpPr/>
          <p:nvPr/>
        </p:nvSpPr>
        <p:spPr>
          <a:xfrm>
            <a:off x="7101201" y="1445339"/>
            <a:ext cx="3024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Freeform 13"/>
          <p:cNvSpPr/>
          <p:nvPr/>
        </p:nvSpPr>
        <p:spPr>
          <a:xfrm>
            <a:off x="385440" y="1382791"/>
            <a:ext cx="1872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3847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31" grpId="0"/>
      <p:bldP spid="34" grpId="0"/>
      <p:bldP spid="3" grpId="0"/>
      <p:bldP spid="35" grpId="0" animBg="1"/>
      <p:bldP spid="29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34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20164" y="1644266"/>
            <a:ext cx="11349740" cy="5084338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450" y="1908321"/>
          <a:ext cx="10913443" cy="467297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封建制度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郡縣制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575606"/>
                  </a:ext>
                </a:extLst>
              </a:tr>
            </a:tbl>
          </a:graphicData>
        </a:graphic>
      </p:graphicFrame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6561" y="4718592"/>
            <a:ext cx="1877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土地</a:t>
            </a:r>
            <a:endParaRPr lang="en-US" altLang="zh-TW" sz="2400" b="1" dirty="0">
              <a:latin typeface="+mn-ea"/>
            </a:endParaRPr>
          </a:p>
          <a:p>
            <a:pPr algn="ctr"/>
            <a:r>
              <a:rPr lang="zh-TW" altLang="en-US" sz="2400" b="1" dirty="0">
                <a:latin typeface="+mn-ea"/>
              </a:rPr>
              <a:t>支配權</a:t>
            </a:r>
          </a:p>
        </p:txBody>
      </p:sp>
      <p:sp>
        <p:nvSpPr>
          <p:cNvPr id="19" name="矩形 18"/>
          <p:cNvSpPr/>
          <p:nvPr/>
        </p:nvSpPr>
        <p:spPr>
          <a:xfrm>
            <a:off x="7634691" y="4824429"/>
            <a:ext cx="29546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全國土地由中央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692" y="482442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封國的土地由諸侯</a:t>
            </a:r>
            <a:r>
              <a:rPr lang="zh-TW" altLang="en-US" sz="2400" b="1" dirty="0" smtClean="0">
                <a:latin typeface="+mn-ea"/>
              </a:rPr>
              <a:t>支配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21441" y="39782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地方管治</a:t>
            </a:r>
          </a:p>
        </p:txBody>
      </p:sp>
      <p:sp>
        <p:nvSpPr>
          <p:cNvPr id="37" name="矩形 36"/>
          <p:cNvSpPr/>
          <p:nvPr/>
        </p:nvSpPr>
        <p:spPr>
          <a:xfrm>
            <a:off x="7298437" y="372834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由中央調遣官員去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76750" y="373029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各個封國由諸侯</a:t>
            </a:r>
            <a:r>
              <a:rPr lang="zh-TW" altLang="en-US" sz="2400" b="1" dirty="0" smtClean="0">
                <a:latin typeface="+mn-ea"/>
              </a:rPr>
              <a:t>統治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21441" y="2852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天子權力</a:t>
            </a:r>
          </a:p>
        </p:txBody>
      </p:sp>
      <p:sp>
        <p:nvSpPr>
          <p:cNvPr id="40" name="矩形 39"/>
          <p:cNvSpPr/>
          <p:nvPr/>
        </p:nvSpPr>
        <p:spPr>
          <a:xfrm>
            <a:off x="3094234" y="27257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只直接統治王畿</a:t>
            </a:r>
            <a:r>
              <a:rPr lang="zh-TW" altLang="en-US" sz="2400" b="1" dirty="0" smtClean="0">
                <a:latin typeface="+mn-ea"/>
              </a:rPr>
              <a:t>一帶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70196" y="27257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管理全國</a:t>
            </a:r>
            <a:r>
              <a:rPr lang="zh-TW" altLang="en-US" sz="2400" b="1" dirty="0" smtClean="0">
                <a:latin typeface="+mn-ea"/>
              </a:rPr>
              <a:t>事務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440" y="58413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官位任命</a:t>
            </a:r>
          </a:p>
        </p:txBody>
      </p:sp>
      <p:sp>
        <p:nvSpPr>
          <p:cNvPr id="22" name="矩形 21"/>
          <p:cNvSpPr/>
          <p:nvPr/>
        </p:nvSpPr>
        <p:spPr>
          <a:xfrm>
            <a:off x="3798293" y="58413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諸侯可世襲</a:t>
            </a:r>
            <a:r>
              <a:rPr lang="zh-TW" altLang="en-US" sz="2400" b="1" dirty="0" smtClean="0">
                <a:latin typeface="+mn-ea"/>
              </a:rPr>
              <a:t>爵位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86358" y="565379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由皇帝</a:t>
            </a:r>
            <a:r>
              <a:rPr lang="zh-TW" altLang="en-US" sz="2400" b="1" dirty="0" smtClean="0">
                <a:latin typeface="+mn-ea"/>
              </a:rPr>
              <a:t>任免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094234" y="3053128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即使是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各封國諸侯的共主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70196" y="3053128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集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軍權及政權於一身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76750" y="4101431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可以建立自己的軍隊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98437" y="4101431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官員和軍隊都聽命於中央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6358" y="603643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kern="100" dirty="0" smtClean="0">
                <a:latin typeface="+mn-ea"/>
                <a:cs typeface="Times New Roman"/>
                <a:sym typeface="Wingdings" panose="05000000000000000000" pitchFamily="2" charset="2"/>
              </a:rPr>
              <a:t></a:t>
            </a:r>
            <a:r>
              <a:rPr lang="zh-TW" altLang="en-US" sz="2400" b="1" kern="100" dirty="0" smtClean="0">
                <a:latin typeface="+mn-ea"/>
                <a:cs typeface="Times New Roman"/>
              </a:rPr>
              <a:t>官</a:t>
            </a:r>
            <a:r>
              <a:rPr lang="zh-TW" altLang="en-US" sz="2400" b="1" kern="100" dirty="0">
                <a:latin typeface="+mn-ea"/>
                <a:cs typeface="Times New Roman"/>
              </a:rPr>
              <a:t>位並不可以世襲</a:t>
            </a:r>
            <a:endParaRPr lang="zh-TW" altLang="en-US" sz="2400" b="1" dirty="0"/>
          </a:p>
        </p:txBody>
      </p:sp>
      <p:sp>
        <p:nvSpPr>
          <p:cNvPr id="45" name="橢圓 44"/>
          <p:cNvSpPr/>
          <p:nvPr/>
        </p:nvSpPr>
        <p:spPr>
          <a:xfrm>
            <a:off x="2659281" y="2815406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橢圓 45"/>
          <p:cNvSpPr/>
          <p:nvPr/>
        </p:nvSpPr>
        <p:spPr>
          <a:xfrm>
            <a:off x="2659281" y="3937301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橢圓 46"/>
          <p:cNvSpPr/>
          <p:nvPr/>
        </p:nvSpPr>
        <p:spPr>
          <a:xfrm>
            <a:off x="2663072" y="4829508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2659281" y="5814999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3143722" y="6301491"/>
            <a:ext cx="3896078" cy="377391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+mn-ea"/>
              </a:rPr>
              <a:t>由基本到</a:t>
            </a:r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深入</a:t>
            </a:r>
            <a:endParaRPr lang="zh-TW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0004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35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20164" y="1644266"/>
            <a:ext cx="11349740" cy="5084338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31450" y="1908321"/>
          <a:ext cx="10913443" cy="4672974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封建制度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郡縣制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5575606"/>
                  </a:ext>
                </a:extLst>
              </a:tr>
            </a:tbl>
          </a:graphicData>
        </a:graphic>
      </p:graphicFrame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66561" y="4718592"/>
            <a:ext cx="18774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土地</a:t>
            </a:r>
            <a:endParaRPr lang="en-US" altLang="zh-TW" sz="2400" b="1" dirty="0">
              <a:latin typeface="+mn-ea"/>
            </a:endParaRPr>
          </a:p>
          <a:p>
            <a:pPr algn="ctr"/>
            <a:r>
              <a:rPr lang="zh-TW" altLang="en-US" sz="2400" b="1" dirty="0">
                <a:latin typeface="+mn-ea"/>
              </a:rPr>
              <a:t>支配權</a:t>
            </a:r>
          </a:p>
        </p:txBody>
      </p:sp>
      <p:sp>
        <p:nvSpPr>
          <p:cNvPr id="19" name="矩形 18"/>
          <p:cNvSpPr/>
          <p:nvPr/>
        </p:nvSpPr>
        <p:spPr>
          <a:xfrm>
            <a:off x="7634692" y="482442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全國土地由</a:t>
            </a:r>
            <a:r>
              <a:rPr lang="zh-TW" altLang="en-US" sz="2400" b="1" dirty="0">
                <a:latin typeface="+mn-ea"/>
              </a:rPr>
              <a:t>中央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95692" y="4824429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封國的土地由諸侯</a:t>
            </a:r>
            <a:r>
              <a:rPr lang="zh-TW" altLang="en-US" sz="2400" b="1" dirty="0" smtClean="0">
                <a:latin typeface="+mn-ea"/>
              </a:rPr>
              <a:t>支配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21441" y="39782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地方管治</a:t>
            </a:r>
          </a:p>
        </p:txBody>
      </p:sp>
      <p:sp>
        <p:nvSpPr>
          <p:cNvPr id="37" name="矩形 36"/>
          <p:cNvSpPr/>
          <p:nvPr/>
        </p:nvSpPr>
        <p:spPr>
          <a:xfrm>
            <a:off x="7298437" y="372834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由中央調遣官員去</a:t>
            </a:r>
            <a:r>
              <a:rPr lang="zh-TW" altLang="en-US" sz="2400" b="1" dirty="0" smtClean="0">
                <a:latin typeface="+mn-ea"/>
              </a:rPr>
              <a:t>管理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276750" y="373029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各個封國由諸侯</a:t>
            </a:r>
            <a:r>
              <a:rPr lang="zh-TW" altLang="en-US" sz="2400" b="1" dirty="0" smtClean="0">
                <a:latin typeface="+mn-ea"/>
              </a:rPr>
              <a:t>統治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21441" y="28527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天子權力</a:t>
            </a:r>
          </a:p>
        </p:txBody>
      </p:sp>
      <p:sp>
        <p:nvSpPr>
          <p:cNvPr id="40" name="矩形 39"/>
          <p:cNvSpPr/>
          <p:nvPr/>
        </p:nvSpPr>
        <p:spPr>
          <a:xfrm>
            <a:off x="2968974" y="27257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只直接統治王畿</a:t>
            </a:r>
            <a:r>
              <a:rPr lang="zh-TW" altLang="en-US" sz="2400" b="1" dirty="0" smtClean="0">
                <a:latin typeface="+mn-ea"/>
              </a:rPr>
              <a:t>一帶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70196" y="2725791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管理全國</a:t>
            </a:r>
            <a:r>
              <a:rPr lang="zh-TW" altLang="en-US" sz="2400" b="1" dirty="0" smtClean="0">
                <a:latin typeface="+mn-ea"/>
              </a:rPr>
              <a:t>事務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321440" y="5841360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官位任命</a:t>
            </a:r>
          </a:p>
        </p:txBody>
      </p:sp>
      <p:sp>
        <p:nvSpPr>
          <p:cNvPr id="22" name="矩形 21"/>
          <p:cNvSpPr/>
          <p:nvPr/>
        </p:nvSpPr>
        <p:spPr>
          <a:xfrm>
            <a:off x="3798293" y="584136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諸侯可世襲</a:t>
            </a:r>
            <a:r>
              <a:rPr lang="zh-TW" altLang="en-US" sz="2400" b="1" dirty="0" smtClean="0">
                <a:latin typeface="+mn-ea"/>
              </a:rPr>
              <a:t>爵位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686358" y="565379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由皇帝</a:t>
            </a:r>
            <a:r>
              <a:rPr lang="zh-TW" altLang="en-US" sz="2400" b="1" dirty="0" smtClean="0">
                <a:latin typeface="+mn-ea"/>
              </a:rPr>
              <a:t>任免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968974" y="3053128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即使是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各封國諸侯的共主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370196" y="3053128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集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軍權及政權於一身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76750" y="4101431"/>
            <a:ext cx="32560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可以建立自己的軍隊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298437" y="4101431"/>
            <a:ext cx="38715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官員和軍隊都聽命於中央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686358" y="6036432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kern="100" dirty="0" smtClean="0">
                <a:latin typeface="+mn-ea"/>
                <a:cs typeface="Times New Roman"/>
                <a:sym typeface="Wingdings" panose="05000000000000000000" pitchFamily="2" charset="2"/>
              </a:rPr>
              <a:t></a:t>
            </a:r>
            <a:r>
              <a:rPr lang="zh-TW" altLang="en-US" sz="2400" b="1" kern="100" dirty="0" smtClean="0">
                <a:latin typeface="+mn-ea"/>
                <a:cs typeface="Times New Roman"/>
              </a:rPr>
              <a:t>官位不</a:t>
            </a:r>
            <a:r>
              <a:rPr lang="zh-TW" altLang="en-US" sz="2400" b="1" kern="100" dirty="0">
                <a:latin typeface="+mn-ea"/>
                <a:cs typeface="Times New Roman"/>
              </a:rPr>
              <a:t>可以世襲</a:t>
            </a:r>
            <a:endParaRPr lang="zh-TW" altLang="en-US" sz="2400" b="1" dirty="0"/>
          </a:p>
        </p:txBody>
      </p:sp>
      <p:sp>
        <p:nvSpPr>
          <p:cNvPr id="45" name="橢圓 44"/>
          <p:cNvSpPr/>
          <p:nvPr/>
        </p:nvSpPr>
        <p:spPr>
          <a:xfrm>
            <a:off x="993323" y="2815406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6" name="橢圓 45"/>
          <p:cNvSpPr/>
          <p:nvPr/>
        </p:nvSpPr>
        <p:spPr>
          <a:xfrm>
            <a:off x="993323" y="393730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7" name="橢圓 46"/>
          <p:cNvSpPr/>
          <p:nvPr/>
        </p:nvSpPr>
        <p:spPr>
          <a:xfrm>
            <a:off x="997114" y="4829508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993323" y="581499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pSp>
        <p:nvGrpSpPr>
          <p:cNvPr id="30" name="群組 29"/>
          <p:cNvGrpSpPr/>
          <p:nvPr/>
        </p:nvGrpSpPr>
        <p:grpSpPr>
          <a:xfrm>
            <a:off x="1306754" y="2535271"/>
            <a:ext cx="2131218" cy="416605"/>
            <a:chOff x="2181453" y="2485559"/>
            <a:chExt cx="2131218" cy="609824"/>
          </a:xfrm>
        </p:grpSpPr>
        <p:sp>
          <p:nvSpPr>
            <p:cNvPr id="3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271767" y="2485559"/>
              <a:ext cx="2040904" cy="36887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首先，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181453" y="2831900"/>
              <a:ext cx="180624" cy="2634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2" name="群組 41"/>
          <p:cNvGrpSpPr/>
          <p:nvPr/>
        </p:nvGrpSpPr>
        <p:grpSpPr>
          <a:xfrm>
            <a:off x="9322287" y="2608275"/>
            <a:ext cx="2778624" cy="342586"/>
            <a:chOff x="9351803" y="2366966"/>
            <a:chExt cx="2778624" cy="459324"/>
          </a:xfrm>
        </p:grpSpPr>
        <p:sp>
          <p:nvSpPr>
            <p:cNvPr id="4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440689" y="2366966"/>
              <a:ext cx="2689738" cy="337871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351803" y="2584954"/>
              <a:ext cx="180624" cy="2413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群組 50"/>
          <p:cNvGrpSpPr/>
          <p:nvPr/>
        </p:nvGrpSpPr>
        <p:grpSpPr>
          <a:xfrm>
            <a:off x="6853073" y="1696577"/>
            <a:ext cx="3545000" cy="354800"/>
            <a:chOff x="6438466" y="1381896"/>
            <a:chExt cx="3545000" cy="546378"/>
          </a:xfrm>
        </p:grpSpPr>
        <p:sp>
          <p:nvSpPr>
            <p:cNvPr id="5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27466" y="1381896"/>
              <a:ext cx="3456000" cy="38807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方面的不同之處</a:t>
              </a:r>
            </a:p>
          </p:txBody>
        </p:sp>
        <p:sp>
          <p:nvSpPr>
            <p:cNvPr id="5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38466" y="1651081"/>
              <a:ext cx="180624" cy="2771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4" name="群組 53"/>
          <p:cNvGrpSpPr/>
          <p:nvPr/>
        </p:nvGrpSpPr>
        <p:grpSpPr>
          <a:xfrm>
            <a:off x="1306754" y="3553580"/>
            <a:ext cx="2107750" cy="382504"/>
            <a:chOff x="1696478" y="3679285"/>
            <a:chExt cx="2107750" cy="521656"/>
          </a:xfrm>
        </p:grpSpPr>
        <p:sp>
          <p:nvSpPr>
            <p:cNvPr id="5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786789" y="3679285"/>
              <a:ext cx="2017439" cy="34367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696478" y="3955459"/>
              <a:ext cx="180624" cy="24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7" name="群組 56"/>
          <p:cNvGrpSpPr/>
          <p:nvPr/>
        </p:nvGrpSpPr>
        <p:grpSpPr>
          <a:xfrm>
            <a:off x="1351908" y="4477245"/>
            <a:ext cx="2107751" cy="369294"/>
            <a:chOff x="2303229" y="4646286"/>
            <a:chExt cx="2107751" cy="501052"/>
          </a:xfrm>
        </p:grpSpPr>
        <p:sp>
          <p:nvSpPr>
            <p:cNvPr id="5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393541" y="4646286"/>
              <a:ext cx="2017439" cy="341909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03229" y="4903117"/>
              <a:ext cx="180624" cy="24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0" name="群組 59"/>
          <p:cNvGrpSpPr/>
          <p:nvPr/>
        </p:nvGrpSpPr>
        <p:grpSpPr>
          <a:xfrm>
            <a:off x="4793138" y="3454768"/>
            <a:ext cx="2399656" cy="385330"/>
            <a:chOff x="5083336" y="3378826"/>
            <a:chExt cx="2399656" cy="525509"/>
          </a:xfrm>
        </p:grpSpPr>
        <p:sp>
          <p:nvSpPr>
            <p:cNvPr id="6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178992" y="3378826"/>
              <a:ext cx="2304000" cy="34367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6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083336" y="3658853"/>
              <a:ext cx="180624" cy="24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3" name="群組 62"/>
          <p:cNvGrpSpPr/>
          <p:nvPr/>
        </p:nvGrpSpPr>
        <p:grpSpPr>
          <a:xfrm>
            <a:off x="5419288" y="4557105"/>
            <a:ext cx="1505783" cy="369980"/>
            <a:chOff x="5286026" y="4604806"/>
            <a:chExt cx="1505783" cy="504574"/>
          </a:xfrm>
        </p:grpSpPr>
        <p:sp>
          <p:nvSpPr>
            <p:cNvPr id="6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376337" y="4604806"/>
              <a:ext cx="1415472" cy="34367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6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286026" y="4863898"/>
              <a:ext cx="180624" cy="24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6" name="群組 65"/>
          <p:cNvGrpSpPr/>
          <p:nvPr/>
        </p:nvGrpSpPr>
        <p:grpSpPr>
          <a:xfrm>
            <a:off x="9478071" y="3478724"/>
            <a:ext cx="2394312" cy="357562"/>
            <a:chOff x="8874605" y="3747459"/>
            <a:chExt cx="2394312" cy="487637"/>
          </a:xfrm>
        </p:grpSpPr>
        <p:sp>
          <p:nvSpPr>
            <p:cNvPr id="6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8964917" y="3747459"/>
              <a:ext cx="2304000" cy="34367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</a:rPr>
                <a:t>而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，要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6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8874605" y="3989615"/>
              <a:ext cx="180624" cy="2454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9" name="群組 68"/>
          <p:cNvGrpSpPr/>
          <p:nvPr/>
        </p:nvGrpSpPr>
        <p:grpSpPr>
          <a:xfrm>
            <a:off x="5183544" y="2485097"/>
            <a:ext cx="2286311" cy="363806"/>
            <a:chOff x="5083336" y="2518746"/>
            <a:chExt cx="2286311" cy="496154"/>
          </a:xfrm>
        </p:grpSpPr>
        <p:sp>
          <p:nvSpPr>
            <p:cNvPr id="7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173647" y="2518746"/>
              <a:ext cx="2196000" cy="34367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083336" y="2769418"/>
              <a:ext cx="180624" cy="24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2" name="群組 71"/>
          <p:cNvGrpSpPr/>
          <p:nvPr/>
        </p:nvGrpSpPr>
        <p:grpSpPr>
          <a:xfrm>
            <a:off x="9587457" y="4560910"/>
            <a:ext cx="1745145" cy="331772"/>
            <a:chOff x="9280653" y="4613699"/>
            <a:chExt cx="1745145" cy="452469"/>
          </a:xfrm>
        </p:grpSpPr>
        <p:sp>
          <p:nvSpPr>
            <p:cNvPr id="7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357952" y="4613699"/>
              <a:ext cx="1667846" cy="34367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280653" y="4820685"/>
              <a:ext cx="180624" cy="2454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5" name="群組 74"/>
          <p:cNvGrpSpPr/>
          <p:nvPr/>
        </p:nvGrpSpPr>
        <p:grpSpPr>
          <a:xfrm>
            <a:off x="4490332" y="6448099"/>
            <a:ext cx="4367787" cy="344597"/>
            <a:chOff x="4490332" y="6635709"/>
            <a:chExt cx="4367787" cy="504418"/>
          </a:xfrm>
        </p:grpSpPr>
        <p:sp>
          <p:nvSpPr>
            <p:cNvPr id="7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569102" y="6765574"/>
              <a:ext cx="4289017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</a:rPr>
                <a:t>總括而言，它們在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490332" y="6635709"/>
              <a:ext cx="180624" cy="2634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8" name="群組 77"/>
          <p:cNvGrpSpPr/>
          <p:nvPr/>
        </p:nvGrpSpPr>
        <p:grpSpPr>
          <a:xfrm>
            <a:off x="1348864" y="5551246"/>
            <a:ext cx="2107751" cy="381820"/>
            <a:chOff x="2303229" y="4646286"/>
            <a:chExt cx="2107751" cy="518047"/>
          </a:xfrm>
        </p:grpSpPr>
        <p:sp>
          <p:nvSpPr>
            <p:cNvPr id="7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393541" y="4646286"/>
              <a:ext cx="2017439" cy="341909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03229" y="4920112"/>
              <a:ext cx="180624" cy="24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1" name="群組 80"/>
          <p:cNvGrpSpPr/>
          <p:nvPr/>
        </p:nvGrpSpPr>
        <p:grpSpPr>
          <a:xfrm>
            <a:off x="5357403" y="5533086"/>
            <a:ext cx="1674311" cy="382506"/>
            <a:chOff x="5286026" y="4604806"/>
            <a:chExt cx="1674311" cy="521657"/>
          </a:xfrm>
        </p:grpSpPr>
        <p:sp>
          <p:nvSpPr>
            <p:cNvPr id="8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376337" y="4604806"/>
              <a:ext cx="1584000" cy="34367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286026" y="4880981"/>
              <a:ext cx="180624" cy="24548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群組 83"/>
          <p:cNvGrpSpPr/>
          <p:nvPr/>
        </p:nvGrpSpPr>
        <p:grpSpPr>
          <a:xfrm>
            <a:off x="9539920" y="5546748"/>
            <a:ext cx="1758157" cy="532820"/>
            <a:chOff x="9280653" y="4510342"/>
            <a:chExt cx="1758157" cy="726654"/>
          </a:xfrm>
        </p:grpSpPr>
        <p:sp>
          <p:nvSpPr>
            <p:cNvPr id="8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370964" y="4510342"/>
              <a:ext cx="1667846" cy="6382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280653" y="4991513"/>
              <a:ext cx="180624" cy="24548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03605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8586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32263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中國歷史科</a:t>
            </a: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試比較周朝封建制度及秦朝郡縣制的不同之處。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36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8261568"/>
              </p:ext>
            </p:extLst>
          </p:nvPr>
        </p:nvGraphicFramePr>
        <p:xfrm>
          <a:off x="457200" y="2053724"/>
          <a:ext cx="11347200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47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周朝封建制度及秦朝郡縣制有四方面的不同之處。</a:t>
                      </a:r>
                      <a:endParaRPr lang="en-US" sz="20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不同之處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首先，在天子權力</a:t>
                      </a:r>
                      <a:r>
                        <a:rPr lang="zh-HK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封建制度下，天子只是直接統治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王畿一帶，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即使天子是各封國諸侯的共主。但郡縣制下，皇帝是負責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管理全國事務，會集軍權及政權於一身。</a:t>
                      </a:r>
                      <a:endParaRPr lang="en-US" altLang="zh-TW" sz="1800" b="0" i="1" kern="10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  <a:cs typeface="Times New Roman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第二，在官員任命方面，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諸侯可世襲爵位。但郡縣的官員是由皇帝任免調遷，官位是不可以世襲的。 </a:t>
                      </a:r>
                      <a:endParaRPr lang="en-US" altLang="zh-TW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第三，在土地支配權方面</a:t>
                      </a:r>
                      <a:r>
                        <a:rPr lang="zh-HK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各個封國的土地是由諸侯支配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。而郡縣制下，全國土地都是由中央管理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。</a:t>
                      </a:r>
                      <a:endParaRPr lang="en-US" altLang="zh-HK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最後，在地方管治</a:t>
                      </a:r>
                      <a:r>
                        <a:rPr lang="zh-HK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封建制度下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各個封國是由諸侯統治，諸侯可以建立自己的軍隊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。而郡縣制下，郡縣都是直轄於中央，會</a:t>
                      </a:r>
                      <a:r>
                        <a:rPr lang="zh-TW" altLang="en-US" sz="1800" b="0" i="1" kern="1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  <a:cs typeface="Times New Roman"/>
                        </a:rPr>
                        <a:t>由中央調遣官員去管理，官員和軍隊都要聽命於中央。</a:t>
                      </a:r>
                      <a:endParaRPr lang="en-US" altLang="zh-HK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總括而言，它們</a:t>
                      </a: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在</a:t>
                      </a:r>
                      <a:r>
                        <a:rPr lang="zh-TW" altLang="en-US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天子權力、官員任命、土地所有權及地方管治方面</a:t>
                      </a:r>
                      <a:r>
                        <a:rPr lang="zh-TW" altLang="en-US" sz="18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有不同之處。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028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77494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55507" y="244500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76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47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459417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3551519" y="303043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7127522" y="5945526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202020" y="2257359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451881"/>
              <a:ext cx="3166461" cy="2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分別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相異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異同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共同之處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相似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一些標示比較的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4553322" y="3210430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979571"/>
              <a:ext cx="3166461" cy="12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還是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或是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408672" y="2705526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692743"/>
              <a:ext cx="3166461" cy="181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比較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對比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對照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802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9343" y="319670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706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17661</TotalTime>
  <Words>3877</Words>
  <Application>Microsoft Office PowerPoint</Application>
  <PresentationFormat>寬螢幕</PresentationFormat>
  <Paragraphs>624</Paragraphs>
  <Slides>36</Slides>
  <Notes>35</Notes>
  <HiddenSlides>0</HiddenSlides>
  <MMClips>0</MMClips>
  <ScaleCrop>false</ScaleCrop>
  <HeadingPairs>
    <vt:vector size="6" baseType="variant">
      <vt:variant>
        <vt:lpstr>使用字型</vt:lpstr>
      </vt:variant>
      <vt:variant>
        <vt:i4>13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50" baseType="lpstr">
      <vt:lpstr>DFPBiaoKaiShu-B5</vt:lpstr>
      <vt:lpstr>Heebo Light</vt:lpstr>
      <vt:lpstr>Microsoft JhengHei UI</vt:lpstr>
      <vt:lpstr>Poppins</vt:lpstr>
      <vt:lpstr>Microsoft JhengHei</vt:lpstr>
      <vt:lpstr>Microsoft JhengHei</vt:lpstr>
      <vt:lpstr>新細明體</vt:lpstr>
      <vt:lpstr>Arial</vt:lpstr>
      <vt:lpstr>Calibri</vt:lpstr>
      <vt:lpstr>Courier New</vt:lpstr>
      <vt:lpstr>Segoe UI Light</vt:lpstr>
      <vt:lpstr>Times New Roman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791</cp:revision>
  <dcterms:created xsi:type="dcterms:W3CDTF">2022-06-23T09:13:07Z</dcterms:created>
  <dcterms:modified xsi:type="dcterms:W3CDTF">2023-09-14T09:27:26Z</dcterms:modified>
</cp:coreProperties>
</file>